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51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7772400" cy="100584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2862" y="12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CBEEF32F-3280-4663-880F-C8D2FC70E993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4E29D1FE-C207-4476-99C1-A7028091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A58F2AD0-9975-4D3C-912A-0B60BD0D07D1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1241425"/>
            <a:ext cx="25876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AC7710D8-8C21-4D48-B89D-C2D2CB3EC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362" y="3019884"/>
            <a:ext cx="7774738" cy="26822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171" y="3177336"/>
            <a:ext cx="7313123" cy="255104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5100"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823129"/>
            <a:ext cx="5829300" cy="1920241"/>
          </a:xfrm>
        </p:spPr>
        <p:txBody>
          <a:bodyPr>
            <a:normAutofit/>
          </a:bodyPr>
          <a:lstStyle>
            <a:lvl1pPr marL="0" indent="0" algn="ctr">
              <a:buNone/>
              <a:defRPr sz="170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700"/>
            </a:lvl3pPr>
            <a:lvl4pPr marL="1165860" indent="0" algn="ctr">
              <a:buNone/>
              <a:defRPr sz="1700"/>
            </a:lvl4pPr>
            <a:lvl5pPr marL="1554480" indent="0" algn="ctr">
              <a:buNone/>
              <a:defRPr sz="1700"/>
            </a:lvl5pPr>
            <a:lvl6pPr marL="1943100" indent="0" algn="ctr">
              <a:buNone/>
              <a:defRPr sz="1700"/>
            </a:lvl6pPr>
            <a:lvl7pPr marL="2331720" indent="0" algn="ctr">
              <a:buNone/>
              <a:defRPr sz="1700"/>
            </a:lvl7pPr>
            <a:lvl8pPr marL="2720340" indent="0" algn="ctr">
              <a:buNone/>
              <a:defRPr sz="1700"/>
            </a:lvl8pPr>
            <a:lvl9pPr marL="3108960" indent="0" algn="ctr">
              <a:buNone/>
              <a:defRPr sz="17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3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8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49811" y="0"/>
            <a:ext cx="1748790" cy="10058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39898" y="894080"/>
            <a:ext cx="1531517" cy="82702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2" y="894080"/>
            <a:ext cx="5082973" cy="827024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420188"/>
            <a:ext cx="1748787" cy="535517"/>
          </a:xfrm>
        </p:spPr>
        <p:txBody>
          <a:bodyPr/>
          <a:lstStyle/>
          <a:p>
            <a:fld id="{B15D3D48-5C63-4CD0-B9D2-B4D2F496D790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07287" y="9420188"/>
            <a:ext cx="2728289" cy="53551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46569" y="9420188"/>
            <a:ext cx="560846" cy="535517"/>
          </a:xfrm>
        </p:spPr>
        <p:txBody>
          <a:bodyPr/>
          <a:lstStyle/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67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97697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9000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928578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90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377004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8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6077467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8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 (use Insert &gt; Symbol to add a small dot between words]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184576"/>
            <a:ext cx="4422658" cy="23831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48177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2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362" y="3019884"/>
            <a:ext cx="7774738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159" y="3239689"/>
            <a:ext cx="6703695" cy="245872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5100" b="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159" y="5843787"/>
            <a:ext cx="6703695" cy="1722804"/>
          </a:xfrm>
        </p:spPr>
        <p:txBody>
          <a:bodyPr anchor="t">
            <a:normAutofit/>
          </a:bodyPr>
          <a:lstStyle>
            <a:lvl1pPr marL="0" indent="0" algn="ctr">
              <a:buNone/>
              <a:defRPr sz="1700">
                <a:solidFill>
                  <a:schemeClr val="tx2"/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8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2927" y="2950464"/>
            <a:ext cx="3108960" cy="6169152"/>
          </a:xfrm>
        </p:spPr>
        <p:txBody>
          <a:bodyPr/>
          <a:lstStyle>
            <a:lvl1pPr>
              <a:defRPr sz="1870"/>
            </a:lvl1pPr>
            <a:lvl2pPr>
              <a:defRPr sz="1700"/>
            </a:lvl2pPr>
            <a:lvl3pPr>
              <a:defRPr sz="1530"/>
            </a:lvl3pPr>
            <a:lvl4pPr>
              <a:defRPr sz="1360"/>
            </a:lvl4pPr>
            <a:lvl5pPr>
              <a:defRPr sz="1360"/>
            </a:lvl5pPr>
            <a:lvl6pPr>
              <a:defRPr sz="1360"/>
            </a:lvl6pPr>
            <a:lvl7pPr>
              <a:defRPr sz="1360"/>
            </a:lvl7pPr>
            <a:lvl8pPr>
              <a:defRPr sz="1360"/>
            </a:lvl8pPr>
            <a:lvl9pPr>
              <a:defRPr sz="13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80510" y="2950464"/>
            <a:ext cx="3108960" cy="6169152"/>
          </a:xfrm>
        </p:spPr>
        <p:txBody>
          <a:bodyPr/>
          <a:lstStyle>
            <a:lvl1pPr>
              <a:defRPr sz="1870"/>
            </a:lvl1pPr>
            <a:lvl2pPr>
              <a:defRPr sz="1700"/>
            </a:lvl2pPr>
            <a:lvl3pPr>
              <a:defRPr sz="1530"/>
            </a:lvl3pPr>
            <a:lvl4pPr>
              <a:defRPr sz="1360"/>
            </a:lvl4pPr>
            <a:lvl5pPr>
              <a:defRPr sz="1360"/>
            </a:lvl5pPr>
            <a:lvl6pPr>
              <a:defRPr sz="1360"/>
            </a:lvl6pPr>
            <a:lvl7pPr>
              <a:defRPr sz="1360"/>
            </a:lvl7pPr>
            <a:lvl8pPr>
              <a:defRPr sz="1360"/>
            </a:lvl8pPr>
            <a:lvl9pPr>
              <a:defRPr sz="13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930" y="2806423"/>
            <a:ext cx="3108960" cy="1089871"/>
          </a:xfrm>
        </p:spPr>
        <p:txBody>
          <a:bodyPr anchor="ctr">
            <a:normAutofit/>
          </a:bodyPr>
          <a:lstStyle>
            <a:lvl1pPr marL="0" indent="0">
              <a:buNone/>
              <a:defRPr sz="170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930" y="3896297"/>
            <a:ext cx="3108960" cy="5230368"/>
          </a:xfrm>
        </p:spPr>
        <p:txBody>
          <a:bodyPr/>
          <a:lstStyle>
            <a:lvl1pPr>
              <a:defRPr sz="1870"/>
            </a:lvl1pPr>
            <a:lvl2pPr>
              <a:defRPr sz="1700"/>
            </a:lvl2pPr>
            <a:lvl3pPr>
              <a:defRPr sz="1530"/>
            </a:lvl3pPr>
            <a:lvl4pPr>
              <a:defRPr sz="1360"/>
            </a:lvl4pPr>
            <a:lvl5pPr>
              <a:defRPr sz="1360"/>
            </a:lvl5pPr>
            <a:lvl6pPr>
              <a:defRPr sz="1360"/>
            </a:lvl6pPr>
            <a:lvl7pPr>
              <a:defRPr sz="1360"/>
            </a:lvl7pPr>
            <a:lvl8pPr>
              <a:defRPr sz="1360"/>
            </a:lvl8pPr>
            <a:lvl9pPr>
              <a:defRPr sz="13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80364" y="2806423"/>
            <a:ext cx="3108960" cy="1089871"/>
          </a:xfrm>
        </p:spPr>
        <p:txBody>
          <a:bodyPr anchor="ctr">
            <a:normAutofit/>
          </a:bodyPr>
          <a:lstStyle>
            <a:lvl1pPr marL="0" indent="0">
              <a:buNone/>
              <a:defRPr sz="170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80364" y="3896294"/>
            <a:ext cx="3108960" cy="5230368"/>
          </a:xfrm>
        </p:spPr>
        <p:txBody>
          <a:bodyPr/>
          <a:lstStyle>
            <a:lvl1pPr>
              <a:defRPr sz="1870"/>
            </a:lvl1pPr>
            <a:lvl2pPr>
              <a:defRPr sz="1700"/>
            </a:lvl2pPr>
            <a:lvl3pPr>
              <a:defRPr sz="1530"/>
            </a:lvl3pPr>
            <a:lvl4pPr>
              <a:defRPr sz="1360"/>
            </a:lvl4pPr>
            <a:lvl5pPr>
              <a:defRPr sz="1360"/>
            </a:lvl5pPr>
            <a:lvl6pPr>
              <a:defRPr sz="1360"/>
            </a:lvl6pPr>
            <a:lvl7pPr>
              <a:defRPr sz="1360"/>
            </a:lvl7pPr>
            <a:lvl8pPr>
              <a:defRPr sz="1360"/>
            </a:lvl8pPr>
            <a:lvl9pPr>
              <a:defRPr sz="13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7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8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930" y="3151632"/>
            <a:ext cx="3886200" cy="5632704"/>
          </a:xfrm>
        </p:spPr>
        <p:txBody>
          <a:bodyPr/>
          <a:lstStyle>
            <a:lvl1pPr>
              <a:defRPr sz="1870"/>
            </a:lvl1pPr>
            <a:lvl2pPr>
              <a:defRPr sz="1700"/>
            </a:lvl2pPr>
            <a:lvl3pPr>
              <a:defRPr sz="1530"/>
            </a:lvl3pPr>
            <a:lvl4pPr>
              <a:defRPr sz="1360"/>
            </a:lvl4pPr>
            <a:lvl5pPr>
              <a:defRPr sz="1360"/>
            </a:lvl5pPr>
            <a:lvl6pPr>
              <a:defRPr sz="1360"/>
            </a:lvl6pPr>
            <a:lvl7pPr>
              <a:defRPr sz="1360"/>
            </a:lvl7pPr>
            <a:lvl8pPr>
              <a:defRPr sz="1360"/>
            </a:lvl8pPr>
            <a:lvl9pPr>
              <a:defRPr sz="13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08683" y="3149648"/>
            <a:ext cx="2176272" cy="5034068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445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0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2930" y="3243525"/>
            <a:ext cx="4041648" cy="5632704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2720">
                <a:solidFill>
                  <a:schemeClr val="tx1">
                    <a:lumMod val="50000"/>
                  </a:schemeClr>
                </a:solidFill>
              </a:defRPr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02548" y="3154244"/>
            <a:ext cx="2176272" cy="50292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445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8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8" y="258294"/>
            <a:ext cx="7770457" cy="24140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2266" y="416791"/>
            <a:ext cx="6606540" cy="2212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266" y="2950464"/>
            <a:ext cx="6606540" cy="6169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324" y="9420188"/>
            <a:ext cx="2205787" cy="535517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893">
                <a:solidFill>
                  <a:schemeClr val="tx1"/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2350" y="9420188"/>
            <a:ext cx="3451533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3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25368" y="9420188"/>
            <a:ext cx="603243" cy="535517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020" b="0">
                <a:solidFill>
                  <a:schemeClr val="tx1"/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4987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sz="34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55448" indent="-155448" algn="l" defTabSz="777240" rtl="0" eaLnBrk="1" latinLnBrk="0" hangingPunct="1">
        <a:lnSpc>
          <a:spcPct val="90000"/>
        </a:lnSpc>
        <a:spcBef>
          <a:spcPts val="1020"/>
        </a:spcBef>
        <a:spcAft>
          <a:spcPts val="170"/>
        </a:spcAft>
        <a:buClr>
          <a:schemeClr val="tx1"/>
        </a:buClr>
        <a:buFont typeface="Wingdings" pitchFamily="2" charset="2"/>
        <a:buChar char=""/>
        <a:defRPr sz="1870" kern="1200">
          <a:solidFill>
            <a:schemeClr val="tx1"/>
          </a:solidFill>
          <a:latin typeface="+mn-lt"/>
          <a:ea typeface="+mn-ea"/>
          <a:cs typeface="+mn-cs"/>
        </a:defRPr>
      </a:lvl1pPr>
      <a:lvl2pPr marL="349758" indent="-155448" algn="l" defTabSz="777240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tx1"/>
        </a:buClr>
        <a:buFont typeface="Wingdings" pitchFamily="2" charset="2"/>
        <a:buChar char="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544068" indent="-155448" algn="l" defTabSz="777240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tx1"/>
        </a:buClr>
        <a:buFont typeface="Wingdings" pitchFamily="2" charset="2"/>
        <a:buChar char=""/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738378" indent="-155448" algn="l" defTabSz="777240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tx1"/>
        </a:buClr>
        <a:buFont typeface="Wingdings" pitchFamily="2" charset="2"/>
        <a:buChar char=""/>
        <a:defRPr sz="1360" kern="1200">
          <a:solidFill>
            <a:schemeClr val="tx1"/>
          </a:solidFill>
          <a:latin typeface="+mn-lt"/>
          <a:ea typeface="+mn-ea"/>
          <a:cs typeface="+mn-cs"/>
        </a:defRPr>
      </a:lvl4pPr>
      <a:lvl5pPr marL="932688" indent="-155448" algn="l" defTabSz="777240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tx1"/>
        </a:buClr>
        <a:buFont typeface="Wingdings" pitchFamily="2" charset="2"/>
        <a:buChar char=""/>
        <a:defRPr sz="1360" kern="1200">
          <a:solidFill>
            <a:schemeClr val="tx1"/>
          </a:solidFill>
          <a:latin typeface="+mn-lt"/>
          <a:ea typeface="+mn-ea"/>
          <a:cs typeface="+mn-cs"/>
        </a:defRPr>
      </a:lvl5pPr>
      <a:lvl6pPr marL="1091910" indent="-194310" algn="l" defTabSz="777240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tx1"/>
        </a:buClr>
        <a:buFont typeface="Wingdings" pitchFamily="2" charset="2"/>
        <a:buChar char=""/>
        <a:defRPr sz="1360" kern="1200">
          <a:solidFill>
            <a:schemeClr val="tx1"/>
          </a:solidFill>
          <a:latin typeface="+mn-lt"/>
          <a:ea typeface="+mn-ea"/>
          <a:cs typeface="+mn-cs"/>
        </a:defRPr>
      </a:lvl6pPr>
      <a:lvl7pPr marL="1251030" indent="-194310" algn="l" defTabSz="777240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tx1"/>
        </a:buClr>
        <a:buFont typeface="Wingdings" pitchFamily="2" charset="2"/>
        <a:buChar char=""/>
        <a:defRPr sz="1360" kern="1200">
          <a:solidFill>
            <a:schemeClr val="tx1"/>
          </a:solidFill>
          <a:latin typeface="+mn-lt"/>
          <a:ea typeface="+mn-ea"/>
          <a:cs typeface="+mn-cs"/>
        </a:defRPr>
      </a:lvl7pPr>
      <a:lvl8pPr marL="1384650" indent="-194310" algn="l" defTabSz="777240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tx1"/>
        </a:buClr>
        <a:buFont typeface="Wingdings" pitchFamily="2" charset="2"/>
        <a:buChar char=""/>
        <a:defRPr sz="1360" kern="1200">
          <a:solidFill>
            <a:schemeClr val="tx1"/>
          </a:solidFill>
          <a:latin typeface="+mn-lt"/>
          <a:ea typeface="+mn-ea"/>
          <a:cs typeface="+mn-cs"/>
        </a:defRPr>
      </a:lvl8pPr>
      <a:lvl9pPr marL="1535270" indent="-194310" algn="l" defTabSz="777240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tx1"/>
        </a:buClr>
        <a:buFont typeface="Wingdings" pitchFamily="2" charset="2"/>
        <a:buChar char=""/>
        <a:defRPr sz="13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5432015" y="2849713"/>
            <a:ext cx="2125302" cy="417743"/>
          </a:xfrm>
        </p:spPr>
        <p:txBody>
          <a:bodyPr/>
          <a:lstStyle/>
          <a:p>
            <a:pPr algn="ctr"/>
            <a:r>
              <a:rPr lang="en-US" sz="2800" b="1" dirty="0" smtClean="0"/>
              <a:t>About Us</a:t>
            </a:r>
          </a:p>
          <a:p>
            <a:pPr algn="ctr"/>
            <a:endParaRPr lang="en-US" sz="1100" dirty="0"/>
          </a:p>
          <a:p>
            <a:pPr algn="ctr"/>
            <a:r>
              <a:rPr lang="en-US" sz="2800" dirty="0" smtClean="0"/>
              <a:t>Symposium</a:t>
            </a:r>
            <a:endParaRPr lang="en-US" sz="28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5420857" y="3960020"/>
            <a:ext cx="2147617" cy="1434118"/>
          </a:xfrm>
        </p:spPr>
        <p:txBody>
          <a:bodyPr/>
          <a:lstStyle/>
          <a:p>
            <a:pPr algn="ctr"/>
            <a:r>
              <a:rPr lang="en-US" sz="1600" dirty="0">
                <a:solidFill>
                  <a:srgbClr val="FFC000"/>
                </a:solidFill>
              </a:rPr>
              <a:t>Organised by postgraduate students, we run an annual symposium on a topic related to ancient Egypt – see our website for previous </a:t>
            </a:r>
            <a:r>
              <a:rPr lang="en-US" sz="1600" dirty="0" smtClean="0">
                <a:solidFill>
                  <a:srgbClr val="FFC000"/>
                </a:solidFill>
              </a:rPr>
              <a:t>events.</a:t>
            </a:r>
            <a:endParaRPr lang="en-US" sz="1600" dirty="0">
              <a:latin typeface="+mn-lt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235" y="311808"/>
            <a:ext cx="2147615" cy="2312150"/>
          </a:xfrm>
          <a:prstGeom prst="rect">
            <a:avLst/>
          </a:prstGeom>
        </p:spPr>
      </p:pic>
      <p:sp>
        <p:nvSpPr>
          <p:cNvPr id="25" name="AutoShape 4" descr="No automatic alt text available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AutoShape 6" descr="No automatic alt text availabl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07975" y="597409"/>
            <a:ext cx="4825499" cy="1202636"/>
          </a:xfrm>
        </p:spPr>
        <p:txBody>
          <a:bodyPr/>
          <a:lstStyle/>
          <a:p>
            <a:pPr algn="ctr"/>
            <a:r>
              <a:rPr lang="en-GB" sz="5400" b="1" dirty="0">
                <a:solidFill>
                  <a:schemeClr val="bg1"/>
                </a:solidFill>
              </a:rPr>
              <a:t>Birmingham </a:t>
            </a:r>
            <a:br>
              <a:rPr lang="en-GB" sz="5400" b="1" dirty="0">
                <a:solidFill>
                  <a:schemeClr val="bg1"/>
                </a:solidFill>
              </a:rPr>
            </a:br>
            <a:r>
              <a:rPr lang="en-GB" sz="5400" b="1" dirty="0">
                <a:solidFill>
                  <a:schemeClr val="bg1"/>
                </a:solidFill>
              </a:rPr>
              <a:t>Egyptology</a:t>
            </a:r>
            <a:br>
              <a:rPr lang="en-GB" sz="5400" b="1" dirty="0">
                <a:solidFill>
                  <a:schemeClr val="bg1"/>
                </a:solidFill>
              </a:rPr>
            </a:br>
            <a:r>
              <a:rPr lang="en-GB" sz="5400" b="1" dirty="0">
                <a:solidFill>
                  <a:schemeClr val="bg1"/>
                </a:solidFill>
              </a:rPr>
              <a:t>Forum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18961" y="2846609"/>
            <a:ext cx="4603525" cy="732295"/>
          </a:xfrm>
        </p:spPr>
        <p:txBody>
          <a:bodyPr/>
          <a:lstStyle/>
          <a:p>
            <a:pPr algn="ctr"/>
            <a:r>
              <a:rPr lang="en-GB" sz="2800" u="sng" dirty="0" smtClean="0">
                <a:solidFill>
                  <a:schemeClr val="tx1"/>
                </a:solidFill>
              </a:rPr>
              <a:t>Forum Sessions</a:t>
            </a:r>
            <a:br>
              <a:rPr lang="en-GB" sz="2800" u="sng" dirty="0" smtClean="0">
                <a:solidFill>
                  <a:schemeClr val="tx1"/>
                </a:solidFill>
              </a:rPr>
            </a:br>
            <a:r>
              <a:rPr lang="en-GB" sz="2800" u="sng" dirty="0" smtClean="0">
                <a:solidFill>
                  <a:schemeClr val="tx1"/>
                </a:solidFill>
              </a:rPr>
              <a:t>Term One</a:t>
            </a:r>
            <a:endParaRPr lang="en-GB" sz="28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575" y="3663365"/>
            <a:ext cx="516013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1"/>
                </a:solidFill>
              </a:rPr>
              <a:t>We meet fortnightly </a:t>
            </a:r>
            <a:r>
              <a:rPr lang="en-US" sz="1600" dirty="0" smtClean="0">
                <a:solidFill>
                  <a:schemeClr val="accent1"/>
                </a:solidFill>
              </a:rPr>
              <a:t>from </a:t>
            </a:r>
            <a:r>
              <a:rPr lang="en-US" sz="1600" dirty="0">
                <a:solidFill>
                  <a:schemeClr val="accent1"/>
                </a:solidFill>
              </a:rPr>
              <a:t>5-7pm in the CAHA </a:t>
            </a:r>
            <a:r>
              <a:rPr lang="en-US" sz="1600" dirty="0" smtClean="0">
                <a:solidFill>
                  <a:schemeClr val="accent1"/>
                </a:solidFill>
              </a:rPr>
              <a:t>Museum </a:t>
            </a:r>
            <a:r>
              <a:rPr lang="en-US" sz="1600" dirty="0">
                <a:solidFill>
                  <a:schemeClr val="accent1"/>
                </a:solidFill>
              </a:rPr>
              <a:t>(Arts Building 305</a:t>
            </a:r>
            <a:r>
              <a:rPr lang="en-US" sz="1600" dirty="0" smtClean="0">
                <a:solidFill>
                  <a:schemeClr val="accent1"/>
                </a:solidFill>
              </a:rPr>
              <a:t>) for discussion </a:t>
            </a:r>
            <a:r>
              <a:rPr lang="en-US" sz="1600" dirty="0">
                <a:solidFill>
                  <a:schemeClr val="accent1"/>
                </a:solidFill>
              </a:rPr>
              <a:t>and </a:t>
            </a:r>
            <a:r>
              <a:rPr lang="en-US" sz="1600" dirty="0" smtClean="0">
                <a:solidFill>
                  <a:schemeClr val="accent1"/>
                </a:solidFill>
              </a:rPr>
              <a:t>debate on topics concerning ancient </a:t>
            </a:r>
            <a:r>
              <a:rPr lang="en-US" sz="1600" dirty="0">
                <a:solidFill>
                  <a:schemeClr val="accent1"/>
                </a:solidFill>
              </a:rPr>
              <a:t>Egypt and </a:t>
            </a:r>
            <a:r>
              <a:rPr lang="en-US" sz="1600" dirty="0" smtClean="0">
                <a:solidFill>
                  <a:schemeClr val="accent1"/>
                </a:solidFill>
              </a:rPr>
              <a:t>other related </a:t>
            </a:r>
            <a:r>
              <a:rPr lang="en-US" sz="1600" dirty="0">
                <a:solidFill>
                  <a:schemeClr val="accent1"/>
                </a:solidFill>
              </a:rPr>
              <a:t>fields. </a:t>
            </a:r>
            <a:r>
              <a:rPr lang="en-US" sz="1600" dirty="0" smtClean="0">
                <a:solidFill>
                  <a:schemeClr val="accent1"/>
                </a:solidFill>
              </a:rPr>
              <a:t>Refreshments are provided, and all are welcome to join!</a:t>
            </a:r>
          </a:p>
          <a:p>
            <a:pPr algn="ctr"/>
            <a:endParaRPr lang="en-US" sz="1400" dirty="0"/>
          </a:p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Friday </a:t>
            </a:r>
            <a:r>
              <a:rPr lang="en-US" b="1" dirty="0">
                <a:solidFill>
                  <a:schemeClr val="accent1"/>
                </a:solidFill>
              </a:rPr>
              <a:t>12</a:t>
            </a:r>
            <a:r>
              <a:rPr lang="en-US" b="1" baseline="30000" dirty="0">
                <a:solidFill>
                  <a:schemeClr val="accent1"/>
                </a:solidFill>
              </a:rPr>
              <a:t>th</a:t>
            </a:r>
            <a:r>
              <a:rPr lang="en-US" b="1" dirty="0">
                <a:solidFill>
                  <a:schemeClr val="accent1"/>
                </a:solidFill>
              </a:rPr>
              <a:t> October</a:t>
            </a:r>
            <a:r>
              <a:rPr lang="en-US" dirty="0">
                <a:solidFill>
                  <a:schemeClr val="accent1"/>
                </a:solidFill>
              </a:rPr>
              <a:t>: </a:t>
            </a:r>
            <a:r>
              <a:rPr lang="en-US" sz="1600" dirty="0">
                <a:solidFill>
                  <a:schemeClr val="accent1"/>
                </a:solidFill>
              </a:rPr>
              <a:t>Myth Debunking 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sz="1600" dirty="0">
                <a:solidFill>
                  <a:schemeClr val="accent1"/>
                </a:solidFill>
              </a:rPr>
              <a:t>Come along with your favourite ‘myth’ about ancient Egypt for </a:t>
            </a:r>
            <a:r>
              <a:rPr lang="en-US" sz="1600" dirty="0" smtClean="0">
                <a:solidFill>
                  <a:schemeClr val="accent1"/>
                </a:solidFill>
              </a:rPr>
              <a:t>discussion</a:t>
            </a:r>
            <a:r>
              <a:rPr lang="en-US" sz="1600" dirty="0">
                <a:solidFill>
                  <a:schemeClr val="accent1"/>
                </a:solidFill>
              </a:rPr>
              <a:t>!</a:t>
            </a:r>
            <a:r>
              <a:rPr lang="en-US" dirty="0">
                <a:solidFill>
                  <a:schemeClr val="accent1"/>
                </a:solidFill>
              </a:rPr>
              <a:t>)</a:t>
            </a:r>
            <a:br>
              <a:rPr lang="en-US" dirty="0">
                <a:solidFill>
                  <a:schemeClr val="accent1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Friday 26</a:t>
            </a:r>
            <a:r>
              <a:rPr lang="en-US" b="1" baseline="30000" dirty="0">
                <a:solidFill>
                  <a:schemeClr val="accent1"/>
                </a:solidFill>
              </a:rPr>
              <a:t>th</a:t>
            </a:r>
            <a:r>
              <a:rPr lang="en-US" b="1" dirty="0">
                <a:solidFill>
                  <a:schemeClr val="accent1"/>
                </a:solidFill>
              </a:rPr>
              <a:t> October</a:t>
            </a:r>
            <a:r>
              <a:rPr lang="en-US" dirty="0">
                <a:solidFill>
                  <a:schemeClr val="accent1"/>
                </a:solidFill>
              </a:rPr>
              <a:t>: </a:t>
            </a:r>
            <a:r>
              <a:rPr lang="en-GB" sz="1600" dirty="0" smtClean="0">
                <a:solidFill>
                  <a:schemeClr val="accent1"/>
                </a:solidFill>
              </a:rPr>
              <a:t>Decolonisation and early collectors: The Eton Myers Collection </a:t>
            </a: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Friday 9</a:t>
            </a:r>
            <a:r>
              <a:rPr lang="en-US" b="1" baseline="30000" dirty="0">
                <a:solidFill>
                  <a:schemeClr val="accent1"/>
                </a:solidFill>
              </a:rPr>
              <a:t>th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November</a:t>
            </a:r>
            <a:r>
              <a:rPr lang="en-US" dirty="0">
                <a:solidFill>
                  <a:schemeClr val="accent1"/>
                </a:solidFill>
              </a:rPr>
              <a:t>: </a:t>
            </a:r>
            <a:r>
              <a:rPr lang="en-GB" sz="1600" dirty="0" smtClean="0">
                <a:solidFill>
                  <a:schemeClr val="accent1"/>
                </a:solidFill>
              </a:rPr>
              <a:t>The Value of Silence in ancient Egypt (Dr </a:t>
            </a:r>
            <a:r>
              <a:rPr lang="en-GB" sz="1600" dirty="0" err="1" smtClean="0">
                <a:solidFill>
                  <a:schemeClr val="accent1"/>
                </a:solidFill>
              </a:rPr>
              <a:t>Ilaria</a:t>
            </a:r>
            <a:r>
              <a:rPr lang="en-GB" sz="1600" dirty="0" smtClean="0">
                <a:solidFill>
                  <a:schemeClr val="accent1"/>
                </a:solidFill>
              </a:rPr>
              <a:t> </a:t>
            </a:r>
            <a:r>
              <a:rPr lang="en-GB" sz="1600" dirty="0" err="1" smtClean="0">
                <a:solidFill>
                  <a:schemeClr val="accent1"/>
                </a:solidFill>
              </a:rPr>
              <a:t>Cariddi</a:t>
            </a:r>
            <a:r>
              <a:rPr lang="en-GB" sz="1600" dirty="0" smtClean="0">
                <a:solidFill>
                  <a:schemeClr val="accent1"/>
                </a:solidFill>
              </a:rPr>
              <a:t>, </a:t>
            </a:r>
            <a:r>
              <a:rPr lang="en-GB" sz="1600" dirty="0" err="1" smtClean="0">
                <a:solidFill>
                  <a:schemeClr val="accent1"/>
                </a:solidFill>
              </a:rPr>
              <a:t>Universita</a:t>
            </a:r>
            <a:r>
              <a:rPr lang="en-GB" sz="1600" dirty="0" smtClean="0">
                <a:solidFill>
                  <a:schemeClr val="accent1"/>
                </a:solidFill>
              </a:rPr>
              <a:t> Ca’ </a:t>
            </a:r>
            <a:r>
              <a:rPr lang="en-GB" sz="1600" dirty="0" err="1" smtClean="0">
                <a:solidFill>
                  <a:schemeClr val="accent1"/>
                </a:solidFill>
              </a:rPr>
              <a:t>Foscari</a:t>
            </a:r>
            <a:r>
              <a:rPr lang="en-GB" sz="1600" dirty="0" smtClean="0">
                <a:solidFill>
                  <a:schemeClr val="accent1"/>
                </a:solidFill>
              </a:rPr>
              <a:t> </a:t>
            </a:r>
            <a:r>
              <a:rPr lang="en-GB" sz="1600" dirty="0" err="1" smtClean="0">
                <a:solidFill>
                  <a:schemeClr val="accent1"/>
                </a:solidFill>
              </a:rPr>
              <a:t>Venezia</a:t>
            </a:r>
            <a:r>
              <a:rPr lang="en-GB" sz="1600" dirty="0" smtClean="0">
                <a:solidFill>
                  <a:schemeClr val="accent1"/>
                </a:solidFill>
              </a:rPr>
              <a:t>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Friday 23</a:t>
            </a:r>
            <a:r>
              <a:rPr lang="en-US" b="1" baseline="30000" dirty="0">
                <a:solidFill>
                  <a:schemeClr val="accent1"/>
                </a:solidFill>
              </a:rPr>
              <a:t>rd</a:t>
            </a:r>
            <a:r>
              <a:rPr lang="en-US" b="1" dirty="0">
                <a:solidFill>
                  <a:schemeClr val="accent1"/>
                </a:solidFill>
              </a:rPr>
              <a:t> November</a:t>
            </a:r>
            <a:r>
              <a:rPr lang="en-US" dirty="0" smtClean="0">
                <a:solidFill>
                  <a:schemeClr val="accent1"/>
                </a:solidFill>
              </a:rPr>
              <a:t>: TBC</a:t>
            </a: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Friday 7</a:t>
            </a:r>
            <a:r>
              <a:rPr lang="en-US" b="1" baseline="30000" dirty="0">
                <a:solidFill>
                  <a:schemeClr val="accent1"/>
                </a:solidFill>
              </a:rPr>
              <a:t>th</a:t>
            </a:r>
            <a:r>
              <a:rPr lang="en-US" b="1" dirty="0">
                <a:solidFill>
                  <a:schemeClr val="accent1"/>
                </a:solidFill>
              </a:rPr>
              <a:t> December</a:t>
            </a:r>
            <a:r>
              <a:rPr lang="en-US" dirty="0">
                <a:solidFill>
                  <a:schemeClr val="accent1"/>
                </a:solidFill>
              </a:rPr>
              <a:t>: </a:t>
            </a:r>
            <a:r>
              <a:rPr lang="en-US" sz="1600" dirty="0">
                <a:solidFill>
                  <a:schemeClr val="accent1"/>
                </a:solidFill>
              </a:rPr>
              <a:t>Amelia Edwards and the </a:t>
            </a:r>
            <a:r>
              <a:rPr lang="en-US" sz="1600" dirty="0" smtClean="0">
                <a:solidFill>
                  <a:schemeClr val="accent1"/>
                </a:solidFill>
              </a:rPr>
              <a:t>EES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(</a:t>
            </a:r>
            <a:r>
              <a:rPr lang="en-US" sz="1600" dirty="0" err="1">
                <a:solidFill>
                  <a:schemeClr val="accent1"/>
                </a:solidFill>
              </a:rPr>
              <a:t>Dr</a:t>
            </a:r>
            <a:r>
              <a:rPr lang="en-US" sz="1600" dirty="0">
                <a:solidFill>
                  <a:schemeClr val="accent1"/>
                </a:solidFill>
              </a:rPr>
              <a:t> Val </a:t>
            </a:r>
            <a:r>
              <a:rPr lang="en-US" sz="1600" dirty="0" err="1">
                <a:solidFill>
                  <a:schemeClr val="accent1"/>
                </a:solidFill>
              </a:rPr>
              <a:t>Billingham</a:t>
            </a:r>
            <a:r>
              <a:rPr lang="en-US" sz="1600" dirty="0">
                <a:solidFill>
                  <a:schemeClr val="accent1"/>
                </a:solidFill>
              </a:rPr>
              <a:t>)</a:t>
            </a:r>
            <a:br>
              <a:rPr lang="en-US" sz="1600" dirty="0">
                <a:solidFill>
                  <a:schemeClr val="accent1"/>
                </a:solidFill>
              </a:rPr>
            </a:b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400" dirty="0" smtClean="0">
                <a:solidFill>
                  <a:schemeClr val="accent1"/>
                </a:solidFill>
              </a:rPr>
              <a:t>Followed </a:t>
            </a:r>
            <a:r>
              <a:rPr lang="en-US" sz="1400" dirty="0">
                <a:solidFill>
                  <a:schemeClr val="accent1"/>
                </a:solidFill>
              </a:rPr>
              <a:t>by a Birmingham Egyptology Social!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489103" y="7482784"/>
            <a:ext cx="205587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C000"/>
                </a:solidFill>
                <a:latin typeface="+mj-lt"/>
              </a:rPr>
              <a:t>Launched in 2013, we also run a peer-reviewed scholarly journal – available for free online!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5409700" y="7058555"/>
            <a:ext cx="2147617" cy="470172"/>
          </a:xfrm>
        </p:spPr>
        <p:txBody>
          <a:bodyPr/>
          <a:lstStyle/>
          <a:p>
            <a:pPr algn="ctr"/>
            <a:r>
              <a:rPr lang="en-US" sz="2800" dirty="0" smtClean="0"/>
              <a:t>Journal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282226" y="8731479"/>
            <a:ext cx="23086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 Light" panose="020F0302020204030204" pitchFamily="34" charset="0"/>
              </a:rPr>
              <a:t>www.birminghamegyptology.co.uk  </a:t>
            </a:r>
            <a:br>
              <a:rPr lang="en-US" sz="1200" dirty="0">
                <a:latin typeface="Calibri Light" panose="020F0302020204030204" pitchFamily="34" charset="0"/>
              </a:rPr>
            </a:br>
            <a:r>
              <a:rPr lang="en-US" sz="1200" dirty="0" smtClean="0">
                <a:latin typeface="Calibri Light" panose="020F0302020204030204" pitchFamily="34" charset="0"/>
              </a:rPr>
              <a:t>@</a:t>
            </a:r>
            <a:r>
              <a:rPr lang="en-US" sz="1200" dirty="0" err="1">
                <a:latin typeface="Calibri Light" panose="020F0302020204030204" pitchFamily="34" charset="0"/>
              </a:rPr>
              <a:t>UoBEgyptology</a:t>
            </a:r>
            <a:endParaRPr lang="en-US" sz="1200" dirty="0">
              <a:latin typeface="Calibri Light" panose="020F0302020204030204" pitchFamily="34" charset="0"/>
            </a:endParaRPr>
          </a:p>
          <a:p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61" b="7647"/>
          <a:stretch/>
        </p:blipFill>
        <p:spPr>
          <a:xfrm>
            <a:off x="5402408" y="5540727"/>
            <a:ext cx="2037838" cy="1371238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56673" y="8938647"/>
            <a:ext cx="4757942" cy="843148"/>
          </a:xfrm>
        </p:spPr>
        <p:txBody>
          <a:bodyPr/>
          <a:lstStyle/>
          <a:p>
            <a:pPr algn="ctr"/>
            <a:r>
              <a:rPr lang="en-GB" sz="1600" dirty="0" smtClean="0"/>
              <a:t>If you’re interested in leading a future Forum session, please contact the Forum Co-ordinator: jxt687@student.bham.ac.uk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4EAC694-BF20-4B7B-8617-712E6B9578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0</TotalTime>
  <Words>128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Corbel</vt:lpstr>
      <vt:lpstr>Wingdings</vt:lpstr>
      <vt:lpstr>Banded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2017-08-25T11:38:24Z</dcterms:created>
  <dcterms:modified xsi:type="dcterms:W3CDTF">2018-10-03T09:10:50Z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TC038960749991</vt:lpwstr>
  </property>
</Properties>
</file>